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4" d="100"/>
          <a:sy n="44" d="100"/>
        </p:scale>
        <p:origin x="72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AF970-3036-4E01-9B56-A47C1E32174E}" type="datetimeFigureOut">
              <a:rPr lang="ru-RU" smtClean="0"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BF048-A749-427B-8CEC-506296F4FF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376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AF970-3036-4E01-9B56-A47C1E32174E}" type="datetimeFigureOut">
              <a:rPr lang="ru-RU" smtClean="0"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BF048-A749-427B-8CEC-506296F4FF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439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AF970-3036-4E01-9B56-A47C1E32174E}" type="datetimeFigureOut">
              <a:rPr lang="ru-RU" smtClean="0"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BF048-A749-427B-8CEC-506296F4FF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048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AF970-3036-4E01-9B56-A47C1E32174E}" type="datetimeFigureOut">
              <a:rPr lang="ru-RU" smtClean="0"/>
              <a:t>14.12.2020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BF048-A749-427B-8CEC-506296F4FF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655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AF970-3036-4E01-9B56-A47C1E32174E}" type="datetimeFigureOut">
              <a:rPr lang="ru-RU" smtClean="0"/>
              <a:t>14.12.2020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BF048-A749-427B-8CEC-506296F4FF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068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AF970-3036-4E01-9B56-A47C1E32174E}" type="datetimeFigureOut">
              <a:rPr lang="ru-RU" smtClean="0"/>
              <a:t>14.12.2020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BF048-A749-427B-8CEC-506296F4FF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264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AF970-3036-4E01-9B56-A47C1E32174E}" type="datetimeFigureOut">
              <a:rPr lang="ru-RU" smtClean="0"/>
              <a:t>14.12.2020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BF048-A749-427B-8CEC-506296F4FF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549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AF970-3036-4E01-9B56-A47C1E32174E}" type="datetimeFigureOut">
              <a:rPr lang="ru-RU" smtClean="0"/>
              <a:t>14.12.2020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BF048-A749-427B-8CEC-506296F4FF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827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AF970-3036-4E01-9B56-A47C1E32174E}" type="datetimeFigureOut">
              <a:rPr lang="ru-RU" smtClean="0"/>
              <a:t>14.12.2020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BF048-A749-427B-8CEC-506296F4FF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484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AF970-3036-4E01-9B56-A47C1E32174E}" type="datetimeFigureOut">
              <a:rPr lang="ru-RU" smtClean="0"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BF048-A749-427B-8CEC-506296F4FF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13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AF970-3036-4E01-9B56-A47C1E32174E}" type="datetimeFigureOut">
              <a:rPr lang="ru-RU" smtClean="0"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BF048-A749-427B-8CEC-506296F4FF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688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AF970-3036-4E01-9B56-A47C1E32174E}" type="datetimeFigureOut">
              <a:rPr lang="ru-RU" smtClean="0"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BF048-A749-427B-8CEC-506296F4FF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758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Эргономика и инженерная </a:t>
            </a:r>
            <a:r>
              <a:rPr lang="ru-RU" dirty="0"/>
              <a:t>психология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2800" dirty="0"/>
              <a:t>У ч е б н о </a:t>
            </a:r>
            <a:r>
              <a:rPr lang="ru-RU" sz="2800" dirty="0" smtClean="0"/>
              <a:t>е   </a:t>
            </a:r>
            <a:r>
              <a:rPr lang="ru-RU" sz="2800" dirty="0"/>
              <a:t>п о с о б </a:t>
            </a:r>
            <a:r>
              <a:rPr lang="ru-RU" sz="2800" dirty="0" smtClean="0"/>
              <a:t>и е</a:t>
            </a:r>
          </a:p>
          <a:p>
            <a:r>
              <a:rPr lang="ru-RU" dirty="0" smtClean="0"/>
              <a:t>К практическим занятиям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122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426" y="-2673350"/>
            <a:ext cx="11078917" cy="1103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345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0" y="58847"/>
            <a:ext cx="6096000" cy="59093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b="0" i="0" u="none" strike="noStrike" baseline="0" dirty="0" smtClean="0">
              <a:latin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</a:endParaRPr>
          </a:p>
          <a:p>
            <a:endParaRPr lang="ru-RU" b="0" i="0" u="none" strike="noStrike" baseline="0" dirty="0" smtClean="0">
              <a:latin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</a:endParaRPr>
          </a:p>
          <a:p>
            <a:r>
              <a:rPr lang="ru-RU" b="0" i="0" u="none" strike="noStrike" baseline="0" dirty="0" smtClean="0">
                <a:latin typeface="Arial" panose="020B0604020202020204" pitchFamily="34" charset="0"/>
              </a:rPr>
              <a:t>Мы живём в мире, насыщенном сложными техническими устройствами и системами, которые давно стали привычными элементами нашего быта и интерьера. Это бытовые приборы — холодильники,</a:t>
            </a:r>
          </a:p>
          <a:p>
            <a:r>
              <a:rPr lang="ru-RU" b="0" i="0" u="none" strike="noStrike" baseline="0" dirty="0" smtClean="0">
                <a:latin typeface="Arial" panose="020B0604020202020204" pitchFamily="34" charset="0"/>
              </a:rPr>
              <a:t>стиральные машины, телевизоры; оргтехника и</a:t>
            </a:r>
          </a:p>
          <a:p>
            <a:r>
              <a:rPr lang="ru-RU" b="0" i="0" u="none" strike="noStrike" baseline="0" dirty="0" smtClean="0">
                <a:latin typeface="Arial" panose="020B0604020202020204" pitchFamily="34" charset="0"/>
              </a:rPr>
              <a:t>мультимедийное окружение — компьютеры, принтеры, лазерные проекторы и многое другое. Люди активно внедряются во все сферы отношений с природой, увеличивая свои возможности с помощью науки, техники и технологии. Транспортные, энергетические,</a:t>
            </a:r>
          </a:p>
          <a:p>
            <a:r>
              <a:rPr lang="ru-RU" b="0" i="0" u="none" strike="noStrike" baseline="0" dirty="0" smtClean="0">
                <a:latin typeface="Arial" panose="020B0604020202020204" pitchFamily="34" charset="0"/>
              </a:rPr>
              <a:t>производственные, социальные системы представляют собой широкий спектр систем, включающих человека посредством техники. Автомобили, самолёты, корабли, подводные лодки,</a:t>
            </a:r>
          </a:p>
          <a:p>
            <a:r>
              <a:rPr lang="ru-RU" b="0" i="0" u="none" strike="noStrike" baseline="0" dirty="0" smtClean="0">
                <a:latin typeface="Arial" panose="020B0604020202020204" pitchFamily="34" charset="0"/>
              </a:rPr>
              <a:t>орбитальные станции, электростанции, объекты вооружения — всё это создают большие коллективы разработчиков.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388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0" y="58847"/>
            <a:ext cx="6096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0" i="0" u="none" strike="noStrike" baseline="0" dirty="0" smtClean="0">
                <a:latin typeface="Arial" panose="020B0604020202020204" pitchFamily="34" charset="0"/>
              </a:rPr>
              <a:t>   </a:t>
            </a:r>
          </a:p>
          <a:p>
            <a:endParaRPr lang="ru-RU" dirty="0">
              <a:latin typeface="Arial" panose="020B0604020202020204" pitchFamily="34" charset="0"/>
            </a:endParaRPr>
          </a:p>
          <a:p>
            <a:endParaRPr lang="ru-RU" b="0" i="0" u="none" strike="noStrike" baseline="0" dirty="0" smtClean="0">
              <a:latin typeface="Arial" panose="020B0604020202020204" pitchFamily="34" charset="0"/>
            </a:endParaRPr>
          </a:p>
          <a:p>
            <a:r>
              <a:rPr lang="ru-RU" b="0" i="0" u="none" strike="noStrike" baseline="0" dirty="0" smtClean="0">
                <a:latin typeface="Arial" panose="020B0604020202020204" pitchFamily="34" charset="0"/>
              </a:rPr>
              <a:t>  Профессия инженера-проектировщика связана с созданием рабочей среды человека, в которую включены разнообразные технические средства и системы. Всё так или иначе конструируется для человека и для использования человеком. </a:t>
            </a:r>
          </a:p>
          <a:p>
            <a:r>
              <a:rPr lang="ru-RU" dirty="0">
                <a:latin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</a:rPr>
              <a:t>    </a:t>
            </a:r>
            <a:r>
              <a:rPr lang="ru-RU" b="0" i="0" u="none" strike="noStrike" baseline="0" dirty="0" smtClean="0">
                <a:latin typeface="Arial" panose="020B0604020202020204" pitchFamily="34" charset="0"/>
              </a:rPr>
              <a:t>Постоянное усложнение техники, необходимость объединения человека и машины в единую систему нетривиальным образом не позволяют пользоваться лишь соображениями здравого смысла: кроме инженерных знаний и умений необходимо опираться на</a:t>
            </a:r>
            <a:r>
              <a:rPr lang="ru-RU" b="0" i="0" u="none" strike="noStrike" baseline="0" dirty="0" smtClean="0">
                <a:solidFill>
                  <a:srgbClr val="FF0000"/>
                </a:solidFill>
                <a:latin typeface="Arial" panose="020B0604020202020204" pitchFamily="34" charset="0"/>
              </a:rPr>
              <a:t> эргономику и инженерную психологию </a:t>
            </a:r>
            <a:r>
              <a:rPr lang="ru-RU" b="0" i="0" u="none" strike="noStrike" baseline="0" dirty="0" smtClean="0">
                <a:latin typeface="Arial" panose="020B0604020202020204" pitchFamily="34" charset="0"/>
              </a:rPr>
              <a:t>— дисциплины научно-практического комплекса, учитывающего особенности проектирования техногенной среды, включающей человека. </a:t>
            </a:r>
          </a:p>
          <a:p>
            <a:r>
              <a:rPr lang="ru-RU" b="0" i="0" u="none" strike="noStrike" baseline="0" dirty="0" smtClean="0">
                <a:latin typeface="Arial" panose="020B0604020202020204" pitchFamily="34" charset="0"/>
              </a:rPr>
              <a:t>       Эти сравнительно недавно появившиеся отрасли психологического и инженерного знания переживают в настоящее время интенсивное развитие и рост.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7076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24743" y="587829"/>
            <a:ext cx="888274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0" u="none" strike="noStrike" baseline="0" dirty="0" smtClean="0">
                <a:latin typeface="Arial" panose="020B0604020202020204" pitchFamily="34" charset="0"/>
              </a:rPr>
              <a:t>ОПРЕДЕЛЕНИЕ ПОНЯТИЙ «ИНЖЕНЕРНАЯ ПСИХОЛОГИЯ» И «ЭРГОНОМИКА»</a:t>
            </a:r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97428" y="1396111"/>
            <a:ext cx="1047205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i="0" u="none" strike="noStrike" baseline="0" dirty="0" smtClean="0">
                <a:latin typeface="Arial" panose="020B0604020202020204" pitchFamily="34" charset="0"/>
              </a:rPr>
              <a:t>    Ключевую роль в развитии научного направления инженерной психологии в СССР сыграл Борис Фёдорович Ломов, выпускник Ленинградского государственного университета, в дальнейшем один из организаторов и бессменный директор Института психологии</a:t>
            </a:r>
          </a:p>
          <a:p>
            <a:r>
              <a:rPr lang="ru-RU" b="0" i="0" u="none" strike="noStrike" baseline="0" dirty="0" smtClean="0">
                <a:latin typeface="Arial" panose="020B0604020202020204" pitchFamily="34" charset="0"/>
              </a:rPr>
              <a:t>АН СССР.</a:t>
            </a:r>
          </a:p>
          <a:p>
            <a:r>
              <a:rPr lang="ru-RU" dirty="0" smtClean="0"/>
              <a:t>     В </a:t>
            </a:r>
            <a:r>
              <a:rPr lang="ru-RU" dirty="0"/>
              <a:t>1963 г. вышла книга Б.Ф. </a:t>
            </a:r>
            <a:r>
              <a:rPr lang="ru-RU" dirty="0" smtClean="0"/>
              <a:t>Ломова «</a:t>
            </a:r>
            <a:r>
              <a:rPr lang="ru-RU" dirty="0"/>
              <a:t>Человек и техника», имевшая успех и переизданная </a:t>
            </a:r>
            <a:r>
              <a:rPr lang="ru-RU" dirty="0" smtClean="0"/>
              <a:t>в 1966 </a:t>
            </a:r>
            <a:r>
              <a:rPr lang="ru-RU" dirty="0"/>
              <a:t>г. </a:t>
            </a:r>
            <a:endParaRPr lang="ru-RU" dirty="0" smtClean="0"/>
          </a:p>
          <a:p>
            <a:r>
              <a:rPr lang="ru-RU" dirty="0" smtClean="0"/>
              <a:t>Это </a:t>
            </a:r>
            <a:r>
              <a:rPr lang="ru-RU" dirty="0"/>
              <a:t>самая известная работа по инженерной психологии </a:t>
            </a:r>
            <a:r>
              <a:rPr lang="ru-RU" dirty="0" smtClean="0"/>
              <a:t>в советское </a:t>
            </a:r>
            <a:r>
              <a:rPr lang="ru-RU" dirty="0"/>
              <a:t>время</a:t>
            </a:r>
            <a:r>
              <a:rPr lang="ru-RU" dirty="0" smtClean="0"/>
              <a:t>. Не </a:t>
            </a:r>
            <a:r>
              <a:rPr lang="ru-RU" dirty="0"/>
              <a:t>менее известная фигура в науках о человеческом </a:t>
            </a:r>
            <a:r>
              <a:rPr lang="ru-RU" dirty="0" smtClean="0"/>
              <a:t>факторе — </a:t>
            </a:r>
            <a:r>
              <a:rPr lang="ru-RU" dirty="0"/>
              <a:t>Владимир Петрович </a:t>
            </a:r>
            <a:r>
              <a:rPr lang="ru-RU" dirty="0" smtClean="0"/>
              <a:t>Зинченко.</a:t>
            </a:r>
          </a:p>
          <a:p>
            <a:r>
              <a:rPr lang="ru-RU" dirty="0" smtClean="0"/>
              <a:t>     Эргономика </a:t>
            </a:r>
            <a:r>
              <a:rPr lang="ru-RU" dirty="0"/>
              <a:t>в Советском Союзе развивалась параллельно </a:t>
            </a:r>
            <a:r>
              <a:rPr lang="ru-RU" dirty="0" smtClean="0"/>
              <a:t>с инженерной </a:t>
            </a:r>
            <a:r>
              <a:rPr lang="ru-RU" dirty="0"/>
              <a:t>психологией. Пика популярности она </a:t>
            </a:r>
            <a:r>
              <a:rPr lang="ru-RU" dirty="0" smtClean="0"/>
              <a:t>достигла позже</a:t>
            </a:r>
            <a:r>
              <a:rPr lang="ru-RU" dirty="0"/>
              <a:t>, в начале 70-х годов, хотя в концептуальном плане</a:t>
            </a:r>
          </a:p>
          <a:p>
            <a:r>
              <a:rPr lang="ru-RU" dirty="0"/>
              <a:t>эта дисциплина оформилась в начале 20-х годов XX века</a:t>
            </a:r>
            <a:r>
              <a:rPr lang="ru-RU" dirty="0" smtClean="0"/>
              <a:t>, трудами </a:t>
            </a:r>
            <a:r>
              <a:rPr lang="ru-RU" dirty="0"/>
              <a:t>В.М. Бехтерева, который называл её </a:t>
            </a:r>
            <a:r>
              <a:rPr lang="ru-RU" b="1" i="1" dirty="0" err="1"/>
              <a:t>эргонологией</a:t>
            </a:r>
            <a:r>
              <a:rPr lang="ru-RU" i="1" dirty="0" smtClean="0"/>
              <a:t>, </a:t>
            </a:r>
            <a:r>
              <a:rPr lang="ru-RU" dirty="0" smtClean="0"/>
              <a:t>и </a:t>
            </a:r>
            <a:r>
              <a:rPr lang="ru-RU" dirty="0"/>
              <a:t>В.Н. Мясищева — автора </a:t>
            </a:r>
            <a:r>
              <a:rPr lang="ru-RU" b="1" i="1" dirty="0" err="1"/>
              <a:t>эргологии</a:t>
            </a:r>
            <a:r>
              <a:rPr lang="ru-RU" i="1" dirty="0" smtClean="0"/>
              <a:t>.</a:t>
            </a:r>
          </a:p>
          <a:p>
            <a:r>
              <a:rPr lang="ru-RU" i="1" dirty="0" smtClean="0"/>
              <a:t>      </a:t>
            </a:r>
            <a:r>
              <a:rPr lang="ru-RU" dirty="0" smtClean="0"/>
              <a:t>Сам </a:t>
            </a:r>
            <a:r>
              <a:rPr lang="ru-RU" dirty="0"/>
              <a:t>термин «</a:t>
            </a:r>
            <a:r>
              <a:rPr lang="ru-RU" dirty="0" smtClean="0">
                <a:solidFill>
                  <a:srgbClr val="FF0000"/>
                </a:solidFill>
              </a:rPr>
              <a:t>эргономика</a:t>
            </a:r>
            <a:r>
              <a:rPr lang="ru-RU" dirty="0" smtClean="0"/>
              <a:t>» </a:t>
            </a:r>
            <a:r>
              <a:rPr lang="ru-RU" dirty="0"/>
              <a:t>был изобретён Войтехом </a:t>
            </a:r>
            <a:r>
              <a:rPr lang="ru-RU" dirty="0" err="1"/>
              <a:t>Ястшембовским</a:t>
            </a:r>
            <a:r>
              <a:rPr lang="ru-RU" dirty="0"/>
              <a:t> в 1857 г</a:t>
            </a:r>
            <a:r>
              <a:rPr lang="ru-RU" dirty="0" smtClean="0"/>
              <a:t>.: термин </a:t>
            </a:r>
            <a:r>
              <a:rPr lang="ru-RU" dirty="0"/>
              <a:t>подразумевал </a:t>
            </a:r>
            <a:r>
              <a:rPr lang="ru-RU" dirty="0">
                <a:solidFill>
                  <a:srgbClr val="FF0000"/>
                </a:solidFill>
              </a:rPr>
              <a:t>науку о труде, основанную на </a:t>
            </a:r>
            <a:r>
              <a:rPr lang="ru-RU" dirty="0" smtClean="0">
                <a:solidFill>
                  <a:srgbClr val="FF0000"/>
                </a:solidFill>
              </a:rPr>
              <a:t>законах природы</a:t>
            </a:r>
            <a:r>
              <a:rPr lang="ru-RU" dirty="0" smtClean="0"/>
              <a:t>.</a:t>
            </a:r>
          </a:p>
          <a:p>
            <a:r>
              <a:rPr lang="ru-RU" dirty="0"/>
              <a:t>Под </a:t>
            </a:r>
            <a:r>
              <a:rPr lang="ru-RU" dirty="0" smtClean="0"/>
              <a:t>редакцией В.П</a:t>
            </a:r>
            <a:r>
              <a:rPr lang="ru-RU" dirty="0"/>
              <a:t>. Зинченко и В.М. Мунипова в 1991 г. вышел перевод </a:t>
            </a:r>
            <a:r>
              <a:rPr lang="ru-RU" dirty="0" smtClean="0"/>
              <a:t>на русский </a:t>
            </a:r>
            <a:r>
              <a:rPr lang="ru-RU" dirty="0"/>
              <a:t>язык </a:t>
            </a:r>
            <a:r>
              <a:rPr lang="ru-RU" dirty="0" err="1"/>
              <a:t>шеститомного</a:t>
            </a:r>
            <a:r>
              <a:rPr lang="ru-RU" dirty="0"/>
              <a:t> руководства «Человеческий </a:t>
            </a:r>
            <a:r>
              <a:rPr lang="ru-RU" dirty="0" smtClean="0"/>
              <a:t>фактор».</a:t>
            </a:r>
          </a:p>
          <a:p>
            <a:r>
              <a:rPr lang="ru-RU" dirty="0" smtClean="0"/>
              <a:t>    В </a:t>
            </a:r>
            <a:r>
              <a:rPr lang="ru-RU" dirty="0"/>
              <a:t>начале 80-х годов в СССР был создан мощный </a:t>
            </a:r>
            <a:r>
              <a:rPr lang="ru-RU" dirty="0" smtClean="0"/>
              <a:t>научно-практический </a:t>
            </a:r>
            <a:r>
              <a:rPr lang="ru-RU" dirty="0"/>
              <a:t>комплекс инженерной психологии и эргономики, </a:t>
            </a:r>
            <a:r>
              <a:rPr lang="ru-RU" dirty="0" smtClean="0"/>
              <a:t>решавший задачи </a:t>
            </a:r>
            <a:r>
              <a:rPr lang="ru-RU" dirty="0"/>
              <a:t>во всех отраслях обороны и промышленности.</a:t>
            </a:r>
          </a:p>
        </p:txBody>
      </p:sp>
    </p:spTree>
    <p:extLst>
      <p:ext uri="{BB962C8B-B14F-4D97-AF65-F5344CB8AC3E}">
        <p14:creationId xmlns:p14="http://schemas.microsoft.com/office/powerpoint/2010/main" val="23652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75657" y="696685"/>
            <a:ext cx="979714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i="0" u="none" strike="noStrike" baseline="0" dirty="0" smtClean="0">
                <a:latin typeface="Arial" panose="020B0604020202020204" pitchFamily="34" charset="0"/>
              </a:rPr>
              <a:t>Значительный вклад в развитие отечественной послевоенной инженерной психологии и эргономики внесли:</a:t>
            </a:r>
          </a:p>
          <a:p>
            <a:r>
              <a:rPr lang="ru-RU" b="0" i="0" u="none" strike="noStrike" baseline="0" dirty="0" smtClean="0">
                <a:latin typeface="Arial" panose="020B0604020202020204" pitchFamily="34" charset="0"/>
              </a:rPr>
              <a:t> В.М. </a:t>
            </a:r>
            <a:r>
              <a:rPr lang="ru-RU" b="0" i="0" u="none" strike="noStrike" baseline="0" dirty="0" err="1" smtClean="0">
                <a:latin typeface="Arial" panose="020B0604020202020204" pitchFamily="34" charset="0"/>
              </a:rPr>
              <a:t>Ахутин</a:t>
            </a:r>
            <a:r>
              <a:rPr lang="ru-RU" b="0" i="0" u="none" strike="noStrike" baseline="0" dirty="0" smtClean="0">
                <a:latin typeface="Arial" panose="020B0604020202020204" pitchFamily="34" charset="0"/>
              </a:rPr>
              <a:t>, С.А. Багрецов, Г.Т. Береговой, В.А. Бодров, В.Ф. Венда, В.М. </a:t>
            </a:r>
            <a:r>
              <a:rPr lang="ru-RU" b="0" i="0" u="none" strike="noStrike" baseline="0" dirty="0" err="1" smtClean="0">
                <a:latin typeface="Arial" panose="020B0604020202020204" pitchFamily="34" charset="0"/>
              </a:rPr>
              <a:t>Водлозеров</a:t>
            </a:r>
            <a:r>
              <a:rPr lang="ru-RU" b="0" i="0" u="none" strike="noStrike" baseline="0" dirty="0" smtClean="0">
                <a:latin typeface="Arial" panose="020B0604020202020204" pitchFamily="34" charset="0"/>
              </a:rPr>
              <a:t>, А.И. Галактионов, Ю.Я. Голиков, Ф.Д. Горбов, Н.Д. Гордеева, Л.П. </a:t>
            </a:r>
            <a:r>
              <a:rPr lang="ru-RU" b="0" i="0" u="none" strike="noStrike" baseline="0" dirty="0" err="1" smtClean="0">
                <a:latin typeface="Arial" panose="020B0604020202020204" pitchFamily="34" charset="0"/>
              </a:rPr>
              <a:t>Гримак</a:t>
            </a:r>
            <a:r>
              <a:rPr lang="ru-RU" b="0" i="0" u="none" strike="noStrike" baseline="0" dirty="0" smtClean="0">
                <a:latin typeface="Arial" panose="020B0604020202020204" pitchFamily="34" charset="0"/>
              </a:rPr>
              <a:t>, А.И. </a:t>
            </a:r>
            <a:r>
              <a:rPr lang="ru-RU" b="0" i="0" u="none" strike="noStrike" baseline="0" dirty="0" err="1" smtClean="0">
                <a:latin typeface="Arial" panose="020B0604020202020204" pitchFamily="34" charset="0"/>
              </a:rPr>
              <a:t>Губинский</a:t>
            </a:r>
            <a:r>
              <a:rPr lang="ru-RU" b="0" i="0" u="none" strike="noStrike" baseline="0" dirty="0" smtClean="0">
                <a:latin typeface="Arial" panose="020B0604020202020204" pitchFamily="34" charset="0"/>
              </a:rPr>
              <a:t>, К.М. Гуревич, В.Г. Денисов, Л.Г. Дикая, М.А. Дмитриева, Б.А. Душков, В.Г. Евграфов,</a:t>
            </a:r>
          </a:p>
          <a:p>
            <a:r>
              <a:rPr lang="ru-RU" b="0" i="0" u="none" strike="noStrike" baseline="0" dirty="0" smtClean="0">
                <a:latin typeface="Arial" panose="020B0604020202020204" pitchFamily="34" charset="0"/>
              </a:rPr>
              <a:t>Г.Е. Журавлёв, Ю.М. Забродин, В.Г. </a:t>
            </a:r>
            <a:r>
              <a:rPr lang="ru-RU" b="0" i="0" u="none" strike="noStrike" baseline="0" dirty="0" err="1" smtClean="0">
                <a:latin typeface="Arial" panose="020B0604020202020204" pitchFamily="34" charset="0"/>
              </a:rPr>
              <a:t>Зазыкин</a:t>
            </a:r>
            <a:r>
              <a:rPr lang="ru-RU" b="0" i="0" u="none" strike="noStrike" baseline="0" dirty="0" smtClean="0">
                <a:latin typeface="Arial" panose="020B0604020202020204" pitchFamily="34" charset="0"/>
              </a:rPr>
              <a:t>, Н.Д. </a:t>
            </a:r>
            <a:r>
              <a:rPr lang="ru-RU" b="0" i="0" u="none" strike="noStrike" baseline="0" dirty="0" err="1" smtClean="0">
                <a:latin typeface="Arial" panose="020B0604020202020204" pitchFamily="34" charset="0"/>
              </a:rPr>
              <a:t>Завалова</a:t>
            </a:r>
            <a:r>
              <a:rPr lang="ru-RU" b="0" i="0" u="none" strike="noStrike" baseline="0" dirty="0" smtClean="0">
                <a:latin typeface="Arial" panose="020B0604020202020204" pitchFamily="34" charset="0"/>
              </a:rPr>
              <a:t>, Д.Н. Завалишина, </a:t>
            </a:r>
          </a:p>
          <a:p>
            <a:r>
              <a:rPr lang="ru-RU" b="0" i="0" u="none" strike="noStrike" baseline="0" dirty="0" smtClean="0">
                <a:latin typeface="Arial" panose="020B0604020202020204" pitchFamily="34" charset="0"/>
              </a:rPr>
              <a:t>Г.М. </a:t>
            </a:r>
            <a:r>
              <a:rPr lang="ru-RU" b="0" i="0" u="none" strike="noStrike" baseline="0" dirty="0" err="1" smtClean="0">
                <a:latin typeface="Arial" panose="020B0604020202020204" pitchFamily="34" charset="0"/>
              </a:rPr>
              <a:t>Зараковский</a:t>
            </a:r>
            <a:r>
              <a:rPr lang="ru-RU" b="0" i="0" u="none" strike="noStrike" baseline="0" dirty="0" smtClean="0">
                <a:latin typeface="Arial" panose="020B0604020202020204" pitchFamily="34" charset="0"/>
              </a:rPr>
              <a:t>, В.П. Зинченко, Т.П. Зинченко, Е.П. Ильин, Е.А. Климов, Г.Л. </a:t>
            </a:r>
            <a:r>
              <a:rPr lang="ru-RU" b="0" i="0" u="none" strike="noStrike" baseline="0" dirty="0" err="1" smtClean="0">
                <a:latin typeface="Arial" panose="020B0604020202020204" pitchFamily="34" charset="0"/>
              </a:rPr>
              <a:t>Коротеев</a:t>
            </a:r>
            <a:r>
              <a:rPr lang="ru-RU" b="0" i="0" u="none" strike="noStrike" baseline="0" dirty="0" smtClean="0">
                <a:latin typeface="Arial" panose="020B0604020202020204" pitchFamily="34" charset="0"/>
              </a:rPr>
              <a:t>,</a:t>
            </a:r>
          </a:p>
          <a:p>
            <a:r>
              <a:rPr lang="ru-RU" b="0" i="0" u="none" strike="noStrike" baseline="0" dirty="0" smtClean="0">
                <a:latin typeface="Arial" panose="020B0604020202020204" pitchFamily="34" charset="0"/>
              </a:rPr>
              <a:t> М.А. Котик, А.А. Крылов, А.Н. Костин, Б.В. Кулагин, В.М. Львов, Б.Ф. Ломов, </a:t>
            </a:r>
          </a:p>
          <a:p>
            <a:r>
              <a:rPr lang="ru-RU" b="0" i="0" u="none" strike="noStrike" baseline="0" dirty="0" smtClean="0">
                <a:latin typeface="Arial" panose="020B0604020202020204" pitchFamily="34" charset="0"/>
              </a:rPr>
              <a:t>С.А. </a:t>
            </a:r>
            <a:r>
              <a:rPr lang="ru-RU" b="0" i="0" u="none" strike="noStrike" baseline="0" dirty="0" err="1" smtClean="0">
                <a:latin typeface="Arial" panose="020B0604020202020204" pitchFamily="34" charset="0"/>
              </a:rPr>
              <a:t>Маничев</a:t>
            </a:r>
            <a:r>
              <a:rPr lang="ru-RU" b="0" i="0" u="none" strike="noStrike" baseline="0" dirty="0" smtClean="0">
                <a:latin typeface="Arial" panose="020B0604020202020204" pitchFamily="34" charset="0"/>
              </a:rPr>
              <a:t>, В.Л. </a:t>
            </a:r>
            <a:r>
              <a:rPr lang="ru-RU" b="0" i="0" u="none" strike="noStrike" baseline="0" dirty="0" err="1" smtClean="0">
                <a:latin typeface="Arial" panose="020B0604020202020204" pitchFamily="34" charset="0"/>
              </a:rPr>
              <a:t>Марищук</a:t>
            </a:r>
            <a:r>
              <a:rPr lang="ru-RU" b="0" i="0" u="none" strike="noStrike" baseline="0" dirty="0" smtClean="0">
                <a:latin typeface="Arial" panose="020B0604020202020204" pitchFamily="34" charset="0"/>
              </a:rPr>
              <a:t>, В.И. Медведев, Е.А. </a:t>
            </a:r>
            <a:r>
              <a:rPr lang="ru-RU" b="0" i="0" u="none" strike="noStrike" baseline="0" dirty="0" err="1" smtClean="0">
                <a:latin typeface="Arial" panose="020B0604020202020204" pitchFamily="34" charset="0"/>
              </a:rPr>
              <a:t>Милерян</a:t>
            </a:r>
            <a:r>
              <a:rPr lang="ru-RU" b="0" i="0" u="none" strike="noStrike" baseline="0" dirty="0" smtClean="0">
                <a:latin typeface="Arial" panose="020B0604020202020204" pitchFamily="34" charset="0"/>
              </a:rPr>
              <a:t>, В.М. Мунипов, </a:t>
            </a:r>
          </a:p>
          <a:p>
            <a:r>
              <a:rPr lang="ru-RU" b="0" i="0" u="none" strike="noStrike" baseline="0" dirty="0" smtClean="0">
                <a:latin typeface="Arial" panose="020B0604020202020204" pitchFamily="34" charset="0"/>
              </a:rPr>
              <a:t>А.И. Нафтульев, П.Б. </a:t>
            </a:r>
            <a:r>
              <a:rPr lang="ru-RU" b="0" i="0" u="none" strike="noStrike" baseline="0" dirty="0" err="1" smtClean="0">
                <a:latin typeface="Arial" panose="020B0604020202020204" pitchFamily="34" charset="0"/>
              </a:rPr>
              <a:t>Невельский</a:t>
            </a:r>
            <a:r>
              <a:rPr lang="ru-RU" b="0" i="0" u="none" strike="noStrike" baseline="0" dirty="0" smtClean="0">
                <a:latin typeface="Arial" panose="020B0604020202020204" pitchFamily="34" charset="0"/>
              </a:rPr>
              <a:t>, В.Д. </a:t>
            </a:r>
            <a:r>
              <a:rPr lang="ru-RU" b="0" i="0" u="none" strike="noStrike" baseline="0" dirty="0" err="1" smtClean="0">
                <a:latin typeface="Arial" panose="020B0604020202020204" pitchFamily="34" charset="0"/>
              </a:rPr>
              <a:t>Небылицин</a:t>
            </a:r>
            <a:r>
              <a:rPr lang="ru-RU" b="0" i="0" u="none" strike="noStrike" baseline="0" dirty="0" smtClean="0">
                <a:latin typeface="Arial" panose="020B0604020202020204" pitchFamily="34" charset="0"/>
              </a:rPr>
              <a:t>, ПС. Никифоров, Б.В. Овчинников, Д.А. </a:t>
            </a:r>
            <a:r>
              <a:rPr lang="ru-RU" b="0" i="0" u="none" strike="noStrike" baseline="0" dirty="0" err="1" smtClean="0">
                <a:latin typeface="Arial" panose="020B0604020202020204" pitchFamily="34" charset="0"/>
              </a:rPr>
              <a:t>Ошанин</a:t>
            </a:r>
            <a:r>
              <a:rPr lang="ru-RU" b="0" i="0" u="none" strike="noStrike" baseline="0" dirty="0" smtClean="0">
                <a:latin typeface="Arial" panose="020B0604020202020204" pitchFamily="34" charset="0"/>
              </a:rPr>
              <a:t>, А.В. Миролюбов, П.И. </a:t>
            </a:r>
            <a:r>
              <a:rPr lang="ru-RU" b="0" i="0" u="none" strike="noStrike" baseline="0" dirty="0" err="1" smtClean="0">
                <a:latin typeface="Arial" panose="020B0604020202020204" pitchFamily="34" charset="0"/>
              </a:rPr>
              <a:t>Падерно</a:t>
            </a:r>
            <a:r>
              <a:rPr lang="ru-RU" b="0" i="0" u="none" strike="noStrike" baseline="0" dirty="0" smtClean="0">
                <a:latin typeface="Arial" panose="020B0604020202020204" pitchFamily="34" charset="0"/>
              </a:rPr>
              <a:t>, А.М. </a:t>
            </a:r>
            <a:r>
              <a:rPr lang="ru-RU" b="0" i="0" u="none" strike="noStrike" baseline="0" dirty="0" err="1" smtClean="0">
                <a:latin typeface="Arial" panose="020B0604020202020204" pitchFamily="34" charset="0"/>
              </a:rPr>
              <a:t>Парачёв</a:t>
            </a:r>
            <a:r>
              <a:rPr lang="ru-RU" b="0" i="0" u="none" strike="noStrike" baseline="0" dirty="0" smtClean="0">
                <a:latin typeface="Arial" panose="020B0604020202020204" pitchFamily="34" charset="0"/>
              </a:rPr>
              <a:t>, А.А. </a:t>
            </a:r>
            <a:r>
              <a:rPr lang="ru-RU" b="0" i="0" u="none" strike="noStrike" baseline="0" dirty="0" err="1" smtClean="0">
                <a:latin typeface="Arial" panose="020B0604020202020204" pitchFamily="34" charset="0"/>
              </a:rPr>
              <a:t>Пископель</a:t>
            </a:r>
            <a:r>
              <a:rPr lang="ru-RU" b="0" i="0" u="none" strike="noStrike" baseline="0" dirty="0" smtClean="0">
                <a:latin typeface="Arial" panose="020B0604020202020204" pitchFamily="34" charset="0"/>
              </a:rPr>
              <a:t>, </a:t>
            </a:r>
          </a:p>
          <a:p>
            <a:r>
              <a:rPr lang="ru-RU" b="0" i="0" u="none" strike="noStrike" baseline="0" dirty="0" smtClean="0">
                <a:latin typeface="Arial" panose="020B0604020202020204" pitchFamily="34" charset="0"/>
              </a:rPr>
              <a:t>К.К. Платонов, В.А. Пономаренко, В.Н. Пушкин, В.Ф. </a:t>
            </a:r>
            <a:r>
              <a:rPr lang="ru-RU" b="0" i="0" u="none" strike="noStrike" baseline="0" dirty="0" err="1" smtClean="0">
                <a:latin typeface="Arial" panose="020B0604020202020204" pitchFamily="34" charset="0"/>
              </a:rPr>
              <a:t>Рубахин</a:t>
            </a:r>
            <a:r>
              <a:rPr lang="ru-RU" b="0" i="0" u="none" strike="noStrike" baseline="0" dirty="0" smtClean="0">
                <a:latin typeface="Arial" panose="020B0604020202020204" pitchFamily="34" charset="0"/>
              </a:rPr>
              <a:t>, Б.А. Смирнов, Г.Л. Смолян, </a:t>
            </a:r>
            <a:r>
              <a:rPr lang="ru-RU" b="0" i="0" u="none" strike="noStrike" baseline="0" dirty="0" err="1" smtClean="0">
                <a:latin typeface="Arial" panose="020B0604020202020204" pitchFamily="34" charset="0"/>
              </a:rPr>
              <a:t>Ю.К.Стрелков</a:t>
            </a:r>
            <a:r>
              <a:rPr lang="ru-RU" b="0" i="0" u="none" strike="noStrike" baseline="0" dirty="0" smtClean="0">
                <a:latin typeface="Arial" panose="020B0604020202020204" pitchFamily="34" charset="0"/>
              </a:rPr>
              <a:t>, Г.В. Суходольский, М.К. </a:t>
            </a:r>
            <a:r>
              <a:rPr lang="ru-RU" b="0" i="0" u="none" strike="noStrike" baseline="0" dirty="0" err="1" smtClean="0">
                <a:latin typeface="Arial" panose="020B0604020202020204" pitchFamily="34" charset="0"/>
              </a:rPr>
              <a:t>Тутушкина</a:t>
            </a:r>
            <a:r>
              <a:rPr lang="ru-RU" b="0" i="0" u="none" strike="noStrike" baseline="0" dirty="0" smtClean="0">
                <a:latin typeface="Arial" panose="020B0604020202020204" pitchFamily="34" charset="0"/>
              </a:rPr>
              <a:t>, Л.С. </a:t>
            </a:r>
            <a:r>
              <a:rPr lang="ru-RU" b="0" i="0" u="none" strike="noStrike" baseline="0" dirty="0" err="1" smtClean="0">
                <a:latin typeface="Arial" panose="020B0604020202020204" pitchFamily="34" charset="0"/>
              </a:rPr>
              <a:t>Хачатурьянц</a:t>
            </a:r>
            <a:r>
              <a:rPr lang="ru-RU" b="0" i="0" u="none" strike="noStrike" baseline="0" dirty="0" smtClean="0">
                <a:latin typeface="Arial" panose="020B0604020202020204" pitchFamily="34" charset="0"/>
              </a:rPr>
              <a:t>, И.Е. </a:t>
            </a:r>
            <a:r>
              <a:rPr lang="ru-RU" b="0" i="0" u="none" strike="noStrike" baseline="0" dirty="0" err="1" smtClean="0">
                <a:latin typeface="Arial" panose="020B0604020202020204" pitchFamily="34" charset="0"/>
              </a:rPr>
              <a:t>Цибулевский</a:t>
            </a:r>
            <a:r>
              <a:rPr lang="ru-RU" b="0" i="0" u="none" strike="noStrike" baseline="0" dirty="0" smtClean="0">
                <a:latin typeface="Arial" panose="020B0604020202020204" pitchFamily="34" charset="0"/>
              </a:rPr>
              <a:t>, Л.Д. </a:t>
            </a:r>
            <a:r>
              <a:rPr lang="ru-RU" b="0" i="0" u="none" strike="noStrike" baseline="0" dirty="0" err="1" smtClean="0">
                <a:latin typeface="Arial" panose="020B0604020202020204" pitchFamily="34" charset="0"/>
              </a:rPr>
              <a:t>Чайнова</a:t>
            </a:r>
            <a:r>
              <a:rPr lang="ru-RU" b="0" i="0" u="none" strike="noStrike" baseline="0" dirty="0" smtClean="0">
                <a:latin typeface="Arial" panose="020B0604020202020204" pitchFamily="34" charset="0"/>
              </a:rPr>
              <a:t>, А.А. Фрумкин, А.Г. </a:t>
            </a:r>
            <a:r>
              <a:rPr lang="ru-RU" b="0" i="0" u="none" strike="noStrike" baseline="0" dirty="0" err="1" smtClean="0">
                <a:latin typeface="Arial" panose="020B0604020202020204" pitchFamily="34" charset="0"/>
              </a:rPr>
              <a:t>Чачко</a:t>
            </a:r>
            <a:r>
              <a:rPr lang="ru-RU" b="0" i="0" u="none" strike="noStrike" baseline="0" dirty="0" smtClean="0">
                <a:latin typeface="Arial" panose="020B0604020202020204" pitchFamily="34" charset="0"/>
              </a:rPr>
              <a:t>, А.П. Чернышев, В.Д. </a:t>
            </a:r>
            <a:r>
              <a:rPr lang="ru-RU" b="0" i="0" u="none" strike="noStrike" baseline="0" dirty="0" err="1" smtClean="0">
                <a:latin typeface="Arial" panose="020B0604020202020204" pitchFamily="34" charset="0"/>
              </a:rPr>
              <a:t>Шадриков</a:t>
            </a:r>
            <a:r>
              <a:rPr lang="ru-RU" b="0" i="0" u="none" strike="noStrike" baseline="0" dirty="0" smtClean="0">
                <a:latin typeface="Arial" panose="020B0604020202020204" pitchFamily="34" charset="0"/>
              </a:rPr>
              <a:t>, </a:t>
            </a:r>
          </a:p>
          <a:p>
            <a:r>
              <a:rPr lang="ru-RU" b="0" i="0" u="none" strike="noStrike" baseline="0" dirty="0" smtClean="0">
                <a:latin typeface="Arial" panose="020B0604020202020204" pitchFamily="34" charset="0"/>
              </a:rPr>
              <a:t>Л.П. Щедровицкий, П.Я. </a:t>
            </a:r>
            <a:r>
              <a:rPr lang="ru-RU" b="0" i="0" u="none" strike="noStrike" baseline="0" dirty="0" err="1" smtClean="0">
                <a:latin typeface="Arial" panose="020B0604020202020204" pitchFamily="34" charset="0"/>
              </a:rPr>
              <a:t>Шлаен</a:t>
            </a:r>
            <a:r>
              <a:rPr lang="ru-RU" b="0" i="0" u="none" strike="noStrike" baseline="0" dirty="0" smtClean="0">
                <a:latin typeface="Arial" panose="020B0604020202020204" pitchFamily="34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8643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15143" y="587830"/>
            <a:ext cx="10232571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i="1" u="none" strike="noStrike" baseline="0" dirty="0" smtClean="0">
              <a:latin typeface="Arial" panose="020B0604020202020204" pitchFamily="34" charset="0"/>
            </a:endParaRPr>
          </a:p>
          <a:p>
            <a:endParaRPr lang="ru-RU" b="1" i="1" dirty="0">
              <a:latin typeface="Arial" panose="020B0604020202020204" pitchFamily="34" charset="0"/>
            </a:endParaRPr>
          </a:p>
          <a:p>
            <a:r>
              <a:rPr lang="ru-RU" b="1" i="1" u="none" strike="noStrike" baseline="0" dirty="0" smtClean="0">
                <a:latin typeface="Arial" panose="020B0604020202020204" pitchFamily="34" charset="0"/>
              </a:rPr>
              <a:t>Инженерная психология </a:t>
            </a:r>
            <a:r>
              <a:rPr lang="ru-RU" b="0" i="0" u="none" strike="noStrike" baseline="0" dirty="0" smtClean="0">
                <a:latin typeface="Arial" panose="020B0604020202020204" pitchFamily="34" charset="0"/>
              </a:rPr>
              <a:t>— наука, изучающая системы «человек — техника» с целью достижения их высокой эффективности и разрабатывающая психологические основы:</a:t>
            </a:r>
          </a:p>
          <a:p>
            <a:r>
              <a:rPr lang="ru-RU" b="0" i="0" u="none" strike="noStrike" baseline="0" dirty="0" smtClean="0">
                <a:latin typeface="Arial" panose="020B0604020202020204" pitchFamily="34" charset="0"/>
              </a:rPr>
              <a:t>— конструирования техники и организации управления технологическим процессом;</a:t>
            </a:r>
          </a:p>
          <a:p>
            <a:r>
              <a:rPr lang="ru-RU" b="0" i="0" u="none" strike="noStrike" baseline="0" dirty="0" smtClean="0">
                <a:latin typeface="Arial" panose="020B0604020202020204" pitchFamily="34" charset="0"/>
              </a:rPr>
              <a:t>— подбора людей, обладающих необходимым уровнем индивидуально-психологических профессионально важных качеств для работы с определённой техникой;</a:t>
            </a:r>
          </a:p>
          <a:p>
            <a:r>
              <a:rPr lang="ru-RU" b="0" i="0" u="none" strike="noStrike" baseline="0" dirty="0" smtClean="0">
                <a:latin typeface="Arial" panose="020B0604020202020204" pitchFamily="34" charset="0"/>
              </a:rPr>
              <a:t>— профессиональной подготовки людей, использующих в своей трудовой деятельности сложные технические устройства.</a:t>
            </a:r>
          </a:p>
          <a:p>
            <a:r>
              <a:rPr lang="ru-RU" b="0" i="1" u="none" strike="noStrike" baseline="0" dirty="0" smtClean="0">
                <a:latin typeface="Arial" panose="020B0604020202020204" pitchFamily="34" charset="0"/>
              </a:rPr>
              <a:t>Инженерная психология </a:t>
            </a:r>
            <a:r>
              <a:rPr lang="ru-RU" b="0" i="0" u="none" strike="noStrike" baseline="0" dirty="0" smtClean="0">
                <a:latin typeface="Arial" panose="020B0604020202020204" pitchFamily="34" charset="0"/>
              </a:rPr>
              <a:t>изучает психологические закономерности трудовой деятельности человека в системах управления и контроля, его информационное взаимодействие с техническими устройствами этих систем.</a:t>
            </a:r>
          </a:p>
          <a:p>
            <a:endParaRPr lang="ru-RU" dirty="0">
              <a:latin typeface="Arial" panose="020B0604020202020204" pitchFamily="34" charset="0"/>
            </a:endParaRPr>
          </a:p>
          <a:p>
            <a:r>
              <a:rPr lang="ru-RU" i="1" dirty="0"/>
              <a:t>Инженерная психология </a:t>
            </a:r>
            <a:r>
              <a:rPr lang="ru-RU" dirty="0"/>
              <a:t>имеет целью разработку </a:t>
            </a:r>
            <a:r>
              <a:rPr lang="ru-RU" dirty="0" smtClean="0"/>
              <a:t>психологических основ </a:t>
            </a:r>
            <a:r>
              <a:rPr lang="ru-RU" dirty="0"/>
              <a:t>для проектирования и создания новой техники с </a:t>
            </a:r>
            <a:r>
              <a:rPr lang="ru-RU" dirty="0" smtClean="0"/>
              <a:t>учётом «</a:t>
            </a:r>
            <a:r>
              <a:rPr lang="ru-RU" dirty="0"/>
              <a:t>человеческого фактора», т.е. с учётом совокупности тех</a:t>
            </a:r>
          </a:p>
          <a:p>
            <a:r>
              <a:rPr lang="ru-RU" dirty="0"/>
              <a:t>свойств человека-оператора, которые влияют на </a:t>
            </a:r>
            <a:r>
              <a:rPr lang="ru-RU" dirty="0" smtClean="0"/>
              <a:t>эффективность системы </a:t>
            </a:r>
            <a:r>
              <a:rPr lang="ru-RU" dirty="0"/>
              <a:t>«человек — машина</a:t>
            </a:r>
            <a:r>
              <a:rPr lang="ru-RU" dirty="0" smtClean="0"/>
              <a:t>».</a:t>
            </a:r>
          </a:p>
          <a:p>
            <a:endParaRPr lang="ru-RU" dirty="0"/>
          </a:p>
          <a:p>
            <a:r>
              <a:rPr lang="ru-RU" i="1" dirty="0"/>
              <a:t>Инженерная психология </a:t>
            </a:r>
            <a:r>
              <a:rPr lang="ru-RU" dirty="0"/>
              <a:t>изучает и преобразует труд </a:t>
            </a:r>
            <a:r>
              <a:rPr lang="ru-RU"/>
              <a:t>оператора</a:t>
            </a:r>
            <a:r>
              <a:rPr lang="ru-RU" smtClean="0"/>
              <a:t>, выполняющего </a:t>
            </a:r>
            <a:r>
              <a:rPr lang="ru-RU" dirty="0"/>
              <a:t>функции управления сложной системой.</a:t>
            </a:r>
          </a:p>
        </p:txBody>
      </p:sp>
    </p:spTree>
    <p:extLst>
      <p:ext uri="{BB962C8B-B14F-4D97-AF65-F5344CB8AC3E}">
        <p14:creationId xmlns:p14="http://schemas.microsoft.com/office/powerpoint/2010/main" val="30548096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876</Words>
  <Application>Microsoft Office PowerPoint</Application>
  <PresentationFormat>Широкоэкранный</PresentationFormat>
  <Paragraphs>49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Эргономика и инженерная психология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Эргономика и инженерная психология</dc:title>
  <dc:creator>Вера Наумова</dc:creator>
  <cp:lastModifiedBy>Вера Наумова</cp:lastModifiedBy>
  <cp:revision>7</cp:revision>
  <dcterms:created xsi:type="dcterms:W3CDTF">2020-12-14T08:26:07Z</dcterms:created>
  <dcterms:modified xsi:type="dcterms:W3CDTF">2020-12-14T09:18:25Z</dcterms:modified>
</cp:coreProperties>
</file>